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60" r:id="rId6"/>
    <p:sldId id="259" r:id="rId7"/>
    <p:sldId id="262" r:id="rId8"/>
    <p:sldId id="263" r:id="rId9"/>
    <p:sldId id="264" r:id="rId10"/>
    <p:sldId id="265" r:id="rId11"/>
    <p:sldId id="266" r:id="rId12"/>
    <p:sldId id="267" r:id="rId13"/>
    <p:sldId id="270"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2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12/2/19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12/2/19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0E64E-7380-CC40-8A3F-21BC6F995BA4}"/>
              </a:ext>
            </a:extLst>
          </p:cNvPr>
          <p:cNvSpPr>
            <a:spLocks noGrp="1"/>
          </p:cNvSpPr>
          <p:nvPr>
            <p:ph type="ctrTitle"/>
          </p:nvPr>
        </p:nvSpPr>
        <p:spPr>
          <a:xfrm>
            <a:off x="1876424" y="1122363"/>
            <a:ext cx="8791575" cy="2387600"/>
          </a:xfrm>
        </p:spPr>
        <p:txBody>
          <a:bodyPr>
            <a:normAutofit/>
          </a:bodyPr>
          <a:lstStyle/>
          <a:p>
            <a:endParaRPr lang="en-US" sz="2800" b="1" i="1" dirty="0"/>
          </a:p>
        </p:txBody>
      </p:sp>
      <p:sp>
        <p:nvSpPr>
          <p:cNvPr id="3" name="Subtitle 2">
            <a:extLst>
              <a:ext uri="{FF2B5EF4-FFF2-40B4-BE49-F238E27FC236}">
                <a16:creationId xmlns:a16="http://schemas.microsoft.com/office/drawing/2014/main" id="{D51B5CA3-3411-3B47-9E18-9E362CC362A3}"/>
              </a:ext>
            </a:extLst>
          </p:cNvPr>
          <p:cNvSpPr>
            <a:spLocks noGrp="1"/>
          </p:cNvSpPr>
          <p:nvPr>
            <p:ph type="subTitle" idx="1"/>
          </p:nvPr>
        </p:nvSpPr>
        <p:spPr/>
        <p:txBody>
          <a:bodyPr>
            <a:noAutofit/>
          </a:bodyPr>
          <a:lstStyle/>
          <a:p>
            <a:pPr algn="ctr"/>
            <a:r>
              <a:rPr lang="en-US" sz="3200" i="1" dirty="0"/>
              <a:t>THE #1 NAME IN B2B DEBT RECOVERY &amp; RECEIVABLES MANAGEMENT FOR THE </a:t>
            </a:r>
            <a:r>
              <a:rPr lang="en-US" sz="3200" i="1" dirty="0">
                <a:solidFill>
                  <a:srgbClr val="072FFF"/>
                </a:solidFill>
              </a:rPr>
              <a:t>SOFTWARE, INTERNET, &amp; TECHNOLOGY INDUSTRIES.</a:t>
            </a:r>
          </a:p>
        </p:txBody>
      </p:sp>
      <p:pic>
        <p:nvPicPr>
          <p:cNvPr id="5" name="Picture 4">
            <a:extLst>
              <a:ext uri="{FF2B5EF4-FFF2-40B4-BE49-F238E27FC236}">
                <a16:creationId xmlns:a16="http://schemas.microsoft.com/office/drawing/2014/main" id="{C3D5D118-4799-1A4D-8F8F-F7887B2322D8}"/>
              </a:ext>
            </a:extLst>
          </p:cNvPr>
          <p:cNvPicPr>
            <a:picLocks noChangeAspect="1"/>
          </p:cNvPicPr>
          <p:nvPr/>
        </p:nvPicPr>
        <p:blipFill>
          <a:blip r:embed="rId2"/>
          <a:stretch>
            <a:fillRect/>
          </a:stretch>
        </p:blipFill>
        <p:spPr>
          <a:xfrm>
            <a:off x="7297677" y="1122363"/>
            <a:ext cx="3337426" cy="2387600"/>
          </a:xfrm>
          <a:prstGeom prst="rect">
            <a:avLst/>
          </a:prstGeom>
        </p:spPr>
      </p:pic>
      <p:pic>
        <p:nvPicPr>
          <p:cNvPr id="7" name="Picture 6">
            <a:extLst>
              <a:ext uri="{FF2B5EF4-FFF2-40B4-BE49-F238E27FC236}">
                <a16:creationId xmlns:a16="http://schemas.microsoft.com/office/drawing/2014/main" id="{922ABF3E-6C67-7C46-9466-66CEFD4DE256}"/>
              </a:ext>
            </a:extLst>
          </p:cNvPr>
          <p:cNvPicPr>
            <a:picLocks noChangeAspect="1"/>
          </p:cNvPicPr>
          <p:nvPr/>
        </p:nvPicPr>
        <p:blipFill>
          <a:blip r:embed="rId3"/>
          <a:stretch>
            <a:fillRect/>
          </a:stretch>
        </p:blipFill>
        <p:spPr>
          <a:xfrm>
            <a:off x="1876424" y="1122362"/>
            <a:ext cx="5421253" cy="2387600"/>
          </a:xfrm>
          <a:prstGeom prst="rect">
            <a:avLst/>
          </a:prstGeom>
        </p:spPr>
      </p:pic>
    </p:spTree>
    <p:extLst>
      <p:ext uri="{BB962C8B-B14F-4D97-AF65-F5344CB8AC3E}">
        <p14:creationId xmlns:p14="http://schemas.microsoft.com/office/powerpoint/2010/main" val="1553614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CA01-7561-B24F-82F4-FC677EFC000B}"/>
              </a:ext>
            </a:extLst>
          </p:cNvPr>
          <p:cNvSpPr>
            <a:spLocks noGrp="1"/>
          </p:cNvSpPr>
          <p:nvPr>
            <p:ph type="title"/>
          </p:nvPr>
        </p:nvSpPr>
        <p:spPr/>
        <p:txBody>
          <a:bodyPr/>
          <a:lstStyle/>
          <a:p>
            <a:pPr algn="ctr"/>
            <a:r>
              <a:rPr lang="en-US" dirty="0">
                <a:solidFill>
                  <a:srgbClr val="072FFF"/>
                </a:solidFill>
              </a:rPr>
              <a:t>Payment plans</a:t>
            </a:r>
          </a:p>
        </p:txBody>
      </p:sp>
      <p:sp>
        <p:nvSpPr>
          <p:cNvPr id="3" name="Content Placeholder 2">
            <a:extLst>
              <a:ext uri="{FF2B5EF4-FFF2-40B4-BE49-F238E27FC236}">
                <a16:creationId xmlns:a16="http://schemas.microsoft.com/office/drawing/2014/main" id="{DAD8365B-2E72-7946-9C02-B6000214ACCB}"/>
              </a:ext>
            </a:extLst>
          </p:cNvPr>
          <p:cNvSpPr>
            <a:spLocks noGrp="1"/>
          </p:cNvSpPr>
          <p:nvPr>
            <p:ph idx="1"/>
          </p:nvPr>
        </p:nvSpPr>
        <p:spPr/>
        <p:txBody>
          <a:bodyPr>
            <a:normAutofit lnSpcReduction="10000"/>
          </a:bodyPr>
          <a:lstStyle/>
          <a:p>
            <a:r>
              <a:rPr lang="en-US" dirty="0"/>
              <a:t>The larger the amount of the debt, the less likely the debtor will be able to make payment in full. In some cases it is necessary to grant the debtor a payment plan and then enforce that plan on monthly or weekly basis. </a:t>
            </a:r>
          </a:p>
          <a:p>
            <a:r>
              <a:rPr lang="en-US" dirty="0"/>
              <a:t>These plans are documented &amp; agreed to in writing ahead of time and this can be preferable to not getting the money at all. </a:t>
            </a:r>
          </a:p>
          <a:p>
            <a:r>
              <a:rPr lang="en-US" dirty="0"/>
              <a:t>While we would prefer to get all of the money instantly, these client approved plans are usually preferable to litigation. </a:t>
            </a:r>
            <a:br>
              <a:rPr lang="en-US" dirty="0"/>
            </a:br>
            <a:r>
              <a:rPr lang="en-US" dirty="0"/>
              <a:t>​</a:t>
            </a:r>
          </a:p>
        </p:txBody>
      </p:sp>
      <p:pic>
        <p:nvPicPr>
          <p:cNvPr id="5" name="Picture 4">
            <a:extLst>
              <a:ext uri="{FF2B5EF4-FFF2-40B4-BE49-F238E27FC236}">
                <a16:creationId xmlns:a16="http://schemas.microsoft.com/office/drawing/2014/main" id="{FEE95D47-9384-D14A-A02D-90A63127A658}"/>
              </a:ext>
            </a:extLst>
          </p:cNvPr>
          <p:cNvPicPr>
            <a:picLocks noChangeAspect="1"/>
          </p:cNvPicPr>
          <p:nvPr/>
        </p:nvPicPr>
        <p:blipFill>
          <a:blip r:embed="rId2"/>
          <a:stretch>
            <a:fillRect/>
          </a:stretch>
        </p:blipFill>
        <p:spPr>
          <a:xfrm>
            <a:off x="8442067" y="4914900"/>
            <a:ext cx="3160928" cy="1662566"/>
          </a:xfrm>
          <a:prstGeom prst="rect">
            <a:avLst/>
          </a:prstGeom>
        </p:spPr>
      </p:pic>
    </p:spTree>
    <p:extLst>
      <p:ext uri="{BB962C8B-B14F-4D97-AF65-F5344CB8AC3E}">
        <p14:creationId xmlns:p14="http://schemas.microsoft.com/office/powerpoint/2010/main" val="628420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B20F0-EC7E-834D-B591-21C298B1D4BA}"/>
              </a:ext>
            </a:extLst>
          </p:cNvPr>
          <p:cNvSpPr>
            <a:spLocks noGrp="1"/>
          </p:cNvSpPr>
          <p:nvPr>
            <p:ph type="title"/>
          </p:nvPr>
        </p:nvSpPr>
        <p:spPr/>
        <p:txBody>
          <a:bodyPr/>
          <a:lstStyle/>
          <a:p>
            <a:pPr algn="ctr"/>
            <a:r>
              <a:rPr lang="en-US" dirty="0">
                <a:solidFill>
                  <a:srgbClr val="072FFF"/>
                </a:solidFill>
              </a:rPr>
              <a:t>SETTLEMENT AGREEMENTS</a:t>
            </a:r>
            <a:br>
              <a:rPr lang="en-US" b="1" dirty="0"/>
            </a:br>
            <a:endParaRPr lang="en-US" dirty="0"/>
          </a:p>
        </p:txBody>
      </p:sp>
      <p:sp>
        <p:nvSpPr>
          <p:cNvPr id="3" name="Content Placeholder 2">
            <a:extLst>
              <a:ext uri="{FF2B5EF4-FFF2-40B4-BE49-F238E27FC236}">
                <a16:creationId xmlns:a16="http://schemas.microsoft.com/office/drawing/2014/main" id="{6EFD77CD-45B4-2D41-8C04-C57997A29660}"/>
              </a:ext>
            </a:extLst>
          </p:cNvPr>
          <p:cNvSpPr>
            <a:spLocks noGrp="1"/>
          </p:cNvSpPr>
          <p:nvPr>
            <p:ph idx="1"/>
          </p:nvPr>
        </p:nvSpPr>
        <p:spPr/>
        <p:txBody>
          <a:bodyPr>
            <a:normAutofit lnSpcReduction="10000"/>
          </a:bodyPr>
          <a:lstStyle/>
          <a:p>
            <a:r>
              <a:rPr lang="en-US" dirty="0"/>
              <a:t>From time to time a debtor may have a valid dispute with regards to the debt. In these cases a client may agree to accept less than the full amount to obtain a reasonable settlement. </a:t>
            </a:r>
          </a:p>
          <a:p>
            <a:r>
              <a:rPr lang="en-US" dirty="0"/>
              <a:t>In other cases, we may be competing with multiple other creditors that have placed the same debtor for collections. </a:t>
            </a:r>
          </a:p>
          <a:p>
            <a:r>
              <a:rPr lang="en-US" dirty="0"/>
              <a:t>If a company is towards the end of its life cycle, then it may be preferable to get a settlement before they go out of business. Of course, all settlements must be approved by our clients in writing prior to settling. </a:t>
            </a:r>
          </a:p>
        </p:txBody>
      </p:sp>
      <p:pic>
        <p:nvPicPr>
          <p:cNvPr id="5" name="Picture 4">
            <a:extLst>
              <a:ext uri="{FF2B5EF4-FFF2-40B4-BE49-F238E27FC236}">
                <a16:creationId xmlns:a16="http://schemas.microsoft.com/office/drawing/2014/main" id="{184576FC-FFBA-794F-B021-BFE4FD7CABBD}"/>
              </a:ext>
            </a:extLst>
          </p:cNvPr>
          <p:cNvPicPr>
            <a:picLocks noChangeAspect="1"/>
          </p:cNvPicPr>
          <p:nvPr/>
        </p:nvPicPr>
        <p:blipFill>
          <a:blip r:embed="rId2"/>
          <a:stretch>
            <a:fillRect/>
          </a:stretch>
        </p:blipFill>
        <p:spPr>
          <a:xfrm>
            <a:off x="9094304" y="5380502"/>
            <a:ext cx="2187413" cy="1458276"/>
          </a:xfrm>
          <a:prstGeom prst="rect">
            <a:avLst/>
          </a:prstGeom>
        </p:spPr>
      </p:pic>
    </p:spTree>
    <p:extLst>
      <p:ext uri="{BB962C8B-B14F-4D97-AF65-F5344CB8AC3E}">
        <p14:creationId xmlns:p14="http://schemas.microsoft.com/office/powerpoint/2010/main" val="295251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FBEEA-1C9E-E648-BC30-4E8C4D95181B}"/>
              </a:ext>
            </a:extLst>
          </p:cNvPr>
          <p:cNvSpPr>
            <a:spLocks noGrp="1"/>
          </p:cNvSpPr>
          <p:nvPr>
            <p:ph type="title"/>
          </p:nvPr>
        </p:nvSpPr>
        <p:spPr/>
        <p:txBody>
          <a:bodyPr>
            <a:normAutofit/>
          </a:bodyPr>
          <a:lstStyle/>
          <a:p>
            <a:pPr algn="ctr"/>
            <a:r>
              <a:rPr lang="en-US" dirty="0">
                <a:solidFill>
                  <a:srgbClr val="072FFF"/>
                </a:solidFill>
              </a:rPr>
              <a:t>Collection trends</a:t>
            </a:r>
            <a:br>
              <a:rPr lang="en-US" dirty="0"/>
            </a:br>
            <a:r>
              <a:rPr lang="en-US" sz="2800" dirty="0"/>
              <a:t>what happens when there is a delay in placing accounts</a:t>
            </a:r>
          </a:p>
        </p:txBody>
      </p:sp>
      <p:sp>
        <p:nvSpPr>
          <p:cNvPr id="3" name="Content Placeholder 2">
            <a:extLst>
              <a:ext uri="{FF2B5EF4-FFF2-40B4-BE49-F238E27FC236}">
                <a16:creationId xmlns:a16="http://schemas.microsoft.com/office/drawing/2014/main" id="{8073260E-E903-7C42-994F-10F81237159F}"/>
              </a:ext>
            </a:extLst>
          </p:cNvPr>
          <p:cNvSpPr>
            <a:spLocks noGrp="1"/>
          </p:cNvSpPr>
          <p:nvPr>
            <p:ph idx="1"/>
          </p:nvPr>
        </p:nvSpPr>
        <p:spPr>
          <a:xfrm>
            <a:off x="1141412" y="1841157"/>
            <a:ext cx="9905999" cy="3546389"/>
          </a:xfrm>
        </p:spPr>
        <p:txBody>
          <a:bodyPr>
            <a:normAutofit fontScale="62500" lnSpcReduction="20000"/>
          </a:bodyPr>
          <a:lstStyle/>
          <a:p>
            <a:r>
              <a:rPr lang="en-US" b="1" dirty="0"/>
              <a:t>Cash flow is the engine that drives businesses large and small. Delinquent accounts are the brakes that bring companies to a screeching halt. The economic exigencies of recent years has pushed many companies to extend the time they will permit an accounts receivable to age prior to instituting formal collection efforts. </a:t>
            </a:r>
          </a:p>
          <a:p>
            <a:r>
              <a:rPr lang="en-US" b="1" dirty="0"/>
              <a:t>Based on a survey of members of the Commercial Collection Agency Section of the Commercial Law League of America (CCAS) studying $8.4 Billion in accounts, and information supplied by the U.S. Department of Commerce, this "loosening" of payment requirements may be severely impacting on companies' cash flow and bottom line.</a:t>
            </a:r>
          </a:p>
          <a:p>
            <a:r>
              <a:rPr lang="en-US" b="1" dirty="0"/>
              <a:t>According to the survey results, the probability of full collection on a delinquent account drops dramatically with the length of delinquency. For example, even after only three months, the probability is that you will collect only 90¢ of each dollar delinquent. After six months, only 67¢ of every dollar will be collected or about 7 in 10 accounts, regardless of industry. We educate our clients on the proper time to place to improve collectability. </a:t>
            </a:r>
          </a:p>
        </p:txBody>
      </p:sp>
      <p:pic>
        <p:nvPicPr>
          <p:cNvPr id="5" name="Picture 4">
            <a:extLst>
              <a:ext uri="{FF2B5EF4-FFF2-40B4-BE49-F238E27FC236}">
                <a16:creationId xmlns:a16="http://schemas.microsoft.com/office/drawing/2014/main" id="{3373C752-74C8-D040-94E7-14928E5EE12C}"/>
              </a:ext>
            </a:extLst>
          </p:cNvPr>
          <p:cNvPicPr>
            <a:picLocks noChangeAspect="1"/>
          </p:cNvPicPr>
          <p:nvPr/>
        </p:nvPicPr>
        <p:blipFill>
          <a:blip r:embed="rId2"/>
          <a:stretch>
            <a:fillRect/>
          </a:stretch>
        </p:blipFill>
        <p:spPr>
          <a:xfrm>
            <a:off x="8408504" y="4988667"/>
            <a:ext cx="3563992" cy="1774083"/>
          </a:xfrm>
          <a:prstGeom prst="rect">
            <a:avLst/>
          </a:prstGeom>
        </p:spPr>
      </p:pic>
    </p:spTree>
    <p:extLst>
      <p:ext uri="{BB962C8B-B14F-4D97-AF65-F5344CB8AC3E}">
        <p14:creationId xmlns:p14="http://schemas.microsoft.com/office/powerpoint/2010/main" val="531327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84C95-B577-814A-84C8-ED75B058BD67}"/>
              </a:ext>
            </a:extLst>
          </p:cNvPr>
          <p:cNvSpPr>
            <a:spLocks noGrp="1"/>
          </p:cNvSpPr>
          <p:nvPr>
            <p:ph type="title"/>
          </p:nvPr>
        </p:nvSpPr>
        <p:spPr/>
        <p:txBody>
          <a:bodyPr/>
          <a:lstStyle/>
          <a:p>
            <a:r>
              <a:rPr lang="en-US" dirty="0">
                <a:solidFill>
                  <a:srgbClr val="072FFF"/>
                </a:solidFill>
              </a:rPr>
              <a:t>Panther, chase, &amp; associates delivers results</a:t>
            </a:r>
          </a:p>
        </p:txBody>
      </p:sp>
      <p:sp>
        <p:nvSpPr>
          <p:cNvPr id="3" name="Content Placeholder 2">
            <a:extLst>
              <a:ext uri="{FF2B5EF4-FFF2-40B4-BE49-F238E27FC236}">
                <a16:creationId xmlns:a16="http://schemas.microsoft.com/office/drawing/2014/main" id="{F13FF02A-70EC-0C4C-B69E-DD19A9975A37}"/>
              </a:ext>
            </a:extLst>
          </p:cNvPr>
          <p:cNvSpPr>
            <a:spLocks noGrp="1"/>
          </p:cNvSpPr>
          <p:nvPr>
            <p:ph idx="1"/>
          </p:nvPr>
        </p:nvSpPr>
        <p:spPr/>
        <p:txBody>
          <a:bodyPr>
            <a:normAutofit fontScale="70000" lnSpcReduction="20000"/>
          </a:bodyPr>
          <a:lstStyle/>
          <a:p>
            <a:pPr marL="0" indent="0">
              <a:buFont typeface="Arial" charset="0"/>
              <a:buNone/>
              <a:defRPr/>
            </a:pPr>
            <a:r>
              <a:rPr lang="en-US" dirty="0">
                <a:solidFill>
                  <a:schemeClr val="bg1"/>
                </a:solidFill>
              </a:rPr>
              <a:t>At Panther, Chase, &amp; Associates, we deliver results, it’s that simple.</a:t>
            </a:r>
          </a:p>
          <a:p>
            <a:pPr marL="0" indent="0">
              <a:buFont typeface="Arial" charset="0"/>
              <a:buNone/>
              <a:defRPr/>
            </a:pPr>
            <a:r>
              <a:rPr lang="en-US" dirty="0">
                <a:solidFill>
                  <a:schemeClr val="bg1"/>
                </a:solidFill>
              </a:rPr>
              <a:t>We deliver customized solutions developed </a:t>
            </a:r>
          </a:p>
          <a:p>
            <a:pPr marL="0" indent="0">
              <a:buFont typeface="Arial" charset="0"/>
              <a:buNone/>
              <a:defRPr/>
            </a:pPr>
            <a:r>
              <a:rPr lang="en-US" dirty="0">
                <a:solidFill>
                  <a:schemeClr val="bg1"/>
                </a:solidFill>
              </a:rPr>
              <a:t>based on your needs and deployed to </a:t>
            </a:r>
          </a:p>
          <a:p>
            <a:pPr marL="0" indent="0">
              <a:buFont typeface="Arial" charset="0"/>
              <a:buNone/>
              <a:defRPr/>
            </a:pPr>
            <a:r>
              <a:rPr lang="en-US" dirty="0">
                <a:solidFill>
                  <a:schemeClr val="bg1"/>
                </a:solidFill>
              </a:rPr>
              <a:t>exceed your expectations. </a:t>
            </a:r>
          </a:p>
          <a:p>
            <a:pPr marL="0" indent="0">
              <a:buFont typeface="Arial" charset="0"/>
              <a:buNone/>
              <a:defRPr/>
            </a:pPr>
            <a:endParaRPr lang="en-US" dirty="0">
              <a:solidFill>
                <a:schemeClr val="bg1"/>
              </a:solidFill>
            </a:endParaRPr>
          </a:p>
          <a:p>
            <a:pPr>
              <a:spcBef>
                <a:spcPts val="600"/>
              </a:spcBef>
              <a:buFont typeface="Arial" charset="0"/>
              <a:buChar char="•"/>
              <a:defRPr/>
            </a:pPr>
            <a:r>
              <a:rPr lang="en-US" dirty="0">
                <a:solidFill>
                  <a:schemeClr val="bg1"/>
                </a:solidFill>
              </a:rPr>
              <a:t>Comprehensive Collections Programs for:</a:t>
            </a:r>
            <a:endParaRPr lang="en-US" sz="800" dirty="0">
              <a:solidFill>
                <a:schemeClr val="bg1"/>
              </a:solidFill>
            </a:endParaRPr>
          </a:p>
          <a:p>
            <a:pPr lvl="1">
              <a:lnSpc>
                <a:spcPct val="80000"/>
              </a:lnSpc>
              <a:spcBef>
                <a:spcPts val="600"/>
              </a:spcBef>
              <a:buClr>
                <a:srgbClr val="0068B3"/>
              </a:buClr>
              <a:buFont typeface="Arial" charset="0"/>
              <a:buChar char="•"/>
              <a:defRPr/>
            </a:pPr>
            <a:r>
              <a:rPr lang="en-US" sz="2500" b="1" dirty="0">
                <a:solidFill>
                  <a:schemeClr val="bg1"/>
                </a:solidFill>
              </a:rPr>
              <a:t>Software </a:t>
            </a:r>
          </a:p>
          <a:p>
            <a:pPr lvl="1">
              <a:lnSpc>
                <a:spcPct val="80000"/>
              </a:lnSpc>
              <a:spcBef>
                <a:spcPts val="600"/>
              </a:spcBef>
              <a:buClr>
                <a:srgbClr val="0068B3"/>
              </a:buClr>
              <a:buFont typeface="Arial" charset="0"/>
              <a:buChar char="•"/>
              <a:defRPr/>
            </a:pPr>
            <a:r>
              <a:rPr lang="en-US" sz="2500" b="1" dirty="0">
                <a:solidFill>
                  <a:schemeClr val="bg1"/>
                </a:solidFill>
              </a:rPr>
              <a:t>Internet</a:t>
            </a:r>
          </a:p>
          <a:p>
            <a:pPr lvl="1">
              <a:lnSpc>
                <a:spcPct val="80000"/>
              </a:lnSpc>
              <a:spcBef>
                <a:spcPts val="600"/>
              </a:spcBef>
              <a:buClr>
                <a:srgbClr val="0068B3"/>
              </a:buClr>
              <a:buFont typeface="Arial" charset="0"/>
              <a:buChar char="•"/>
              <a:defRPr/>
            </a:pPr>
            <a:r>
              <a:rPr lang="en-US" sz="2500" b="1" dirty="0">
                <a:solidFill>
                  <a:schemeClr val="bg1"/>
                </a:solidFill>
                <a:cs typeface="Times New Roman" pitchFamily="18" charset="0"/>
              </a:rPr>
              <a:t>Technology</a:t>
            </a:r>
          </a:p>
          <a:p>
            <a:pPr lvl="1">
              <a:lnSpc>
                <a:spcPct val="80000"/>
              </a:lnSpc>
              <a:spcBef>
                <a:spcPts val="600"/>
              </a:spcBef>
              <a:buClr>
                <a:srgbClr val="0068B3"/>
              </a:buClr>
              <a:buFont typeface="Arial" charset="0"/>
              <a:buChar char="•"/>
              <a:defRPr/>
            </a:pPr>
            <a:r>
              <a:rPr lang="en-US" sz="2500" b="1" dirty="0">
                <a:solidFill>
                  <a:schemeClr val="bg1"/>
                </a:solidFill>
                <a:cs typeface="Times New Roman" pitchFamily="18" charset="0"/>
              </a:rPr>
              <a:t>Commercial Lending</a:t>
            </a:r>
          </a:p>
          <a:p>
            <a:pPr marL="457200" lvl="1" indent="0">
              <a:lnSpc>
                <a:spcPct val="80000"/>
              </a:lnSpc>
              <a:spcBef>
                <a:spcPts val="600"/>
              </a:spcBef>
              <a:buClr>
                <a:srgbClr val="0068B3"/>
              </a:buClr>
              <a:buNone/>
              <a:defRPr/>
            </a:pPr>
            <a:r>
              <a:rPr lang="en-US" sz="2500" dirty="0">
                <a:solidFill>
                  <a:schemeClr val="bg1"/>
                </a:solidFill>
                <a:cs typeface="Times New Roman" pitchFamily="18" charset="0"/>
              </a:rPr>
              <a:t>	</a:t>
            </a:r>
          </a:p>
          <a:p>
            <a:pPr marL="0" indent="0">
              <a:buFont typeface="Arial" charset="0"/>
              <a:buNone/>
              <a:defRPr/>
            </a:pPr>
            <a:endParaRPr lang="en-US" dirty="0">
              <a:solidFill>
                <a:schemeClr val="bg1"/>
              </a:solidFill>
            </a:endParaRPr>
          </a:p>
          <a:p>
            <a:endParaRPr lang="en-US" dirty="0"/>
          </a:p>
        </p:txBody>
      </p:sp>
      <p:pic>
        <p:nvPicPr>
          <p:cNvPr id="6" name="Picture 5">
            <a:extLst>
              <a:ext uri="{FF2B5EF4-FFF2-40B4-BE49-F238E27FC236}">
                <a16:creationId xmlns:a16="http://schemas.microsoft.com/office/drawing/2014/main" id="{4904DC2E-937B-B346-93D2-9F5E161A7897}"/>
              </a:ext>
            </a:extLst>
          </p:cNvPr>
          <p:cNvPicPr>
            <a:picLocks noChangeAspect="1"/>
          </p:cNvPicPr>
          <p:nvPr/>
        </p:nvPicPr>
        <p:blipFill>
          <a:blip r:embed="rId2"/>
          <a:stretch>
            <a:fillRect/>
          </a:stretch>
        </p:blipFill>
        <p:spPr>
          <a:xfrm>
            <a:off x="5135434" y="2377752"/>
            <a:ext cx="4601690" cy="3726615"/>
          </a:xfrm>
          <a:prstGeom prst="rect">
            <a:avLst/>
          </a:prstGeom>
        </p:spPr>
      </p:pic>
    </p:spTree>
    <p:extLst>
      <p:ext uri="{BB962C8B-B14F-4D97-AF65-F5344CB8AC3E}">
        <p14:creationId xmlns:p14="http://schemas.microsoft.com/office/powerpoint/2010/main" val="735432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B530E-5D6F-FF42-9668-B5D6D237A5D1}"/>
              </a:ext>
            </a:extLst>
          </p:cNvPr>
          <p:cNvSpPr>
            <a:spLocks noGrp="1"/>
          </p:cNvSpPr>
          <p:nvPr>
            <p:ph type="title"/>
          </p:nvPr>
        </p:nvSpPr>
        <p:spPr>
          <a:xfrm>
            <a:off x="1141413" y="618518"/>
            <a:ext cx="9905998" cy="2353282"/>
          </a:xfrm>
        </p:spPr>
        <p:txBody>
          <a:bodyPr>
            <a:normAutofit fontScale="90000"/>
          </a:bodyPr>
          <a:lstStyle/>
          <a:p>
            <a:pPr lvl="0" algn="ctr"/>
            <a:r>
              <a:rPr lang="en-US" dirty="0">
                <a:solidFill>
                  <a:schemeClr val="bg1"/>
                </a:solidFill>
                <a:latin typeface="Calibri (headings)"/>
              </a:rPr>
              <a:t>Panther, Chase, &amp; Associates delivers </a:t>
            </a:r>
            <a:r>
              <a:rPr lang="en-US" i="1" dirty="0">
                <a:solidFill>
                  <a:schemeClr val="bg1"/>
                </a:solidFill>
                <a:latin typeface="Calibri (headings)"/>
              </a:rPr>
              <a:t>meaning</a:t>
            </a:r>
            <a:r>
              <a:rPr lang="en-US" dirty="0">
                <a:solidFill>
                  <a:schemeClr val="bg1"/>
                </a:solidFill>
                <a:latin typeface="Calibri (headings)"/>
              </a:rPr>
              <a:t> to the phrase </a:t>
            </a:r>
            <a:br>
              <a:rPr lang="en-US" sz="2000" dirty="0">
                <a:solidFill>
                  <a:schemeClr val="bg1"/>
                </a:solidFill>
                <a:latin typeface="Calibri (headings)"/>
              </a:rPr>
            </a:br>
            <a:r>
              <a:rPr lang="en-US" sz="4800" b="1" i="1" dirty="0">
                <a:solidFill>
                  <a:schemeClr val="bg1"/>
                </a:solidFill>
                <a:latin typeface="Calibri (headings)"/>
              </a:rPr>
              <a:t>“ART &amp; SCIENCE”</a:t>
            </a:r>
            <a:br>
              <a:rPr lang="en-US" sz="2000" b="1" i="1" dirty="0">
                <a:solidFill>
                  <a:schemeClr val="bg1"/>
                </a:solidFill>
                <a:latin typeface="Calibri (headings)"/>
              </a:rPr>
            </a:br>
            <a:r>
              <a:rPr lang="en-US" dirty="0">
                <a:solidFill>
                  <a:schemeClr val="bg1"/>
                </a:solidFill>
                <a:latin typeface="Calibri (headings)"/>
              </a:rPr>
              <a:t>as it applies to collection strategies</a:t>
            </a:r>
            <a:br>
              <a:rPr lang="en-US" dirty="0">
                <a:solidFill>
                  <a:schemeClr val="bg1"/>
                </a:solidFill>
                <a:latin typeface="Calibri (headings)"/>
              </a:rPr>
            </a:br>
            <a:endParaRPr lang="en-US" dirty="0"/>
          </a:p>
        </p:txBody>
      </p:sp>
      <p:sp>
        <p:nvSpPr>
          <p:cNvPr id="3" name="Content Placeholder 2">
            <a:extLst>
              <a:ext uri="{FF2B5EF4-FFF2-40B4-BE49-F238E27FC236}">
                <a16:creationId xmlns:a16="http://schemas.microsoft.com/office/drawing/2014/main" id="{CFE0BF58-11DD-BB46-A8C2-F40A7FFD8687}"/>
              </a:ext>
            </a:extLst>
          </p:cNvPr>
          <p:cNvSpPr>
            <a:spLocks noGrp="1"/>
          </p:cNvSpPr>
          <p:nvPr>
            <p:ph idx="1"/>
          </p:nvPr>
        </p:nvSpPr>
        <p:spPr>
          <a:xfrm>
            <a:off x="1141412" y="2584173"/>
            <a:ext cx="9905999" cy="3207027"/>
          </a:xfrm>
        </p:spPr>
        <p:txBody>
          <a:bodyPr>
            <a:normAutofit fontScale="92500" lnSpcReduction="10000"/>
          </a:bodyPr>
          <a:lstStyle/>
          <a:p>
            <a:pPr lvl="0" algn="ctr"/>
            <a:endParaRPr lang="en-US" dirty="0">
              <a:solidFill>
                <a:schemeClr val="bg1"/>
              </a:solidFill>
              <a:latin typeface="Calibri (headings)"/>
            </a:endParaRPr>
          </a:p>
          <a:p>
            <a:pPr lvl="0" algn="ctr"/>
            <a:r>
              <a:rPr lang="en-US" dirty="0">
                <a:solidFill>
                  <a:schemeClr val="bg1"/>
                </a:solidFill>
                <a:latin typeface="Calibri (headings)"/>
              </a:rPr>
              <a:t>Panther Chase &amp; Associates is utilizing the fundamentals of collections – not forgetting what is tried and true – all while embracing change and technology to optimize use of the tools we have developed and the tools that are at our disposal to deliver superior service to customers and clients today and into the future. </a:t>
            </a:r>
          </a:p>
          <a:p>
            <a:pPr lvl="0" algn="ctr"/>
            <a:endParaRPr lang="en-US" dirty="0">
              <a:solidFill>
                <a:schemeClr val="bg1"/>
              </a:solidFill>
              <a:latin typeface="Calibri (headings)"/>
            </a:endParaRPr>
          </a:p>
          <a:p>
            <a:pPr marL="0" lvl="0" indent="0" algn="ctr">
              <a:buNone/>
            </a:pPr>
            <a:r>
              <a:rPr lang="en-US" b="1" i="1" dirty="0">
                <a:solidFill>
                  <a:schemeClr val="bg1"/>
                </a:solidFill>
                <a:latin typeface="Space Age" panose="02000000000000000000" pitchFamily="2" charset="0"/>
              </a:rPr>
              <a:t>THE FUTURE OF COLLECTIONS IS NOW!</a:t>
            </a:r>
          </a:p>
          <a:p>
            <a:endParaRPr lang="en-US" dirty="0"/>
          </a:p>
        </p:txBody>
      </p:sp>
    </p:spTree>
    <p:extLst>
      <p:ext uri="{BB962C8B-B14F-4D97-AF65-F5344CB8AC3E}">
        <p14:creationId xmlns:p14="http://schemas.microsoft.com/office/powerpoint/2010/main" val="3226182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67D2-9AC4-5641-9DF0-C4FE8DA0F8CD}"/>
              </a:ext>
            </a:extLst>
          </p:cNvPr>
          <p:cNvSpPr>
            <a:spLocks noGrp="1"/>
          </p:cNvSpPr>
          <p:nvPr>
            <p:ph type="title"/>
          </p:nvPr>
        </p:nvSpPr>
        <p:spPr/>
        <p:txBody>
          <a:bodyPr/>
          <a:lstStyle/>
          <a:p>
            <a:pPr algn="ctr"/>
            <a:r>
              <a:rPr lang="en-US" b="1" i="1" dirty="0">
                <a:solidFill>
                  <a:srgbClr val="072FFF"/>
                </a:solidFill>
              </a:rPr>
              <a:t>CONTACT PANTHER, CHASE, &amp; ASSOCIATES</a:t>
            </a:r>
          </a:p>
        </p:txBody>
      </p:sp>
      <p:sp>
        <p:nvSpPr>
          <p:cNvPr id="3" name="Content Placeholder 2">
            <a:extLst>
              <a:ext uri="{FF2B5EF4-FFF2-40B4-BE49-F238E27FC236}">
                <a16:creationId xmlns:a16="http://schemas.microsoft.com/office/drawing/2014/main" id="{B9B47218-8C1A-814C-A91B-83D88B5E2928}"/>
              </a:ext>
            </a:extLst>
          </p:cNvPr>
          <p:cNvSpPr>
            <a:spLocks noGrp="1"/>
          </p:cNvSpPr>
          <p:nvPr>
            <p:ph idx="1"/>
          </p:nvPr>
        </p:nvSpPr>
        <p:spPr>
          <a:xfrm>
            <a:off x="1141412" y="2249486"/>
            <a:ext cx="9905999" cy="4260643"/>
          </a:xfrm>
        </p:spPr>
        <p:txBody>
          <a:bodyPr>
            <a:normAutofit lnSpcReduction="10000"/>
          </a:bodyPr>
          <a:lstStyle/>
          <a:p>
            <a:pPr lvl="1" algn="ctr">
              <a:buNone/>
            </a:pPr>
            <a:r>
              <a:rPr lang="en-US" b="1" i="1" dirty="0">
                <a:solidFill>
                  <a:schemeClr val="bg1">
                    <a:lumMod val="85000"/>
                  </a:schemeClr>
                </a:solidFill>
                <a:latin typeface="Calibri" pitchFamily="34" charset="0"/>
                <a:cs typeface="Calibri" pitchFamily="34" charset="0"/>
              </a:rPr>
              <a:t>        P.J. EVANGELISTA</a:t>
            </a:r>
            <a:endParaRPr lang="en-US" i="1" dirty="0">
              <a:solidFill>
                <a:schemeClr val="bg1">
                  <a:lumMod val="85000"/>
                </a:schemeClr>
              </a:solidFill>
              <a:latin typeface="Calibri" pitchFamily="34" charset="0"/>
              <a:cs typeface="Calibri" pitchFamily="34" charset="0"/>
            </a:endParaRPr>
          </a:p>
          <a:p>
            <a:pPr lvl="2" algn="ctr">
              <a:buNone/>
            </a:pPr>
            <a:r>
              <a:rPr lang="en-US" i="1" dirty="0">
                <a:solidFill>
                  <a:schemeClr val="bg1">
                    <a:lumMod val="85000"/>
                  </a:schemeClr>
                </a:solidFill>
                <a:latin typeface="Calibri" pitchFamily="34" charset="0"/>
                <a:cs typeface="Calibri" pitchFamily="34" charset="0"/>
              </a:rPr>
              <a:t>NATIONAL SR. ACCOUNT EXECUTIVE</a:t>
            </a:r>
          </a:p>
          <a:p>
            <a:pPr lvl="2" algn="ctr">
              <a:buNone/>
            </a:pPr>
            <a:r>
              <a:rPr lang="en-US" i="1" dirty="0">
                <a:solidFill>
                  <a:schemeClr val="bg1">
                    <a:lumMod val="85000"/>
                  </a:schemeClr>
                </a:solidFill>
                <a:latin typeface="Calibri" pitchFamily="34" charset="0"/>
                <a:cs typeface="Calibri" pitchFamily="34" charset="0"/>
              </a:rPr>
              <a:t>626-657-6050 X102</a:t>
            </a:r>
          </a:p>
          <a:p>
            <a:pPr lvl="2" algn="ctr">
              <a:buNone/>
            </a:pPr>
            <a:r>
              <a:rPr lang="en-US" i="1" dirty="0">
                <a:solidFill>
                  <a:schemeClr val="bg1">
                    <a:lumMod val="85000"/>
                  </a:schemeClr>
                </a:solidFill>
                <a:latin typeface="Calibri" pitchFamily="34" charset="0"/>
                <a:cs typeface="Calibri" pitchFamily="34" charset="0"/>
              </a:rPr>
              <a:t>PJ@PANTHER-CHASE.COM</a:t>
            </a:r>
          </a:p>
          <a:p>
            <a:pPr lvl="2" algn="ctr">
              <a:buNone/>
            </a:pPr>
            <a:r>
              <a:rPr lang="en-US" i="1" dirty="0">
                <a:solidFill>
                  <a:schemeClr val="bg1">
                    <a:lumMod val="85000"/>
                  </a:schemeClr>
                </a:solidFill>
                <a:latin typeface="Calibri" pitchFamily="34" charset="0"/>
                <a:cs typeface="Calibri" pitchFamily="34" charset="0"/>
              </a:rPr>
              <a:t>1055 E. COLORADO BLVD</a:t>
            </a:r>
          </a:p>
          <a:p>
            <a:pPr lvl="2" algn="ctr">
              <a:buNone/>
            </a:pPr>
            <a:r>
              <a:rPr lang="en-US" i="1" dirty="0">
                <a:solidFill>
                  <a:schemeClr val="bg1">
                    <a:lumMod val="85000"/>
                  </a:schemeClr>
                </a:solidFill>
                <a:latin typeface="Calibri" pitchFamily="34" charset="0"/>
                <a:cs typeface="Calibri" pitchFamily="34" charset="0"/>
              </a:rPr>
              <a:t>5</a:t>
            </a:r>
            <a:r>
              <a:rPr lang="en-US" i="1" baseline="30000" dirty="0">
                <a:solidFill>
                  <a:schemeClr val="bg1">
                    <a:lumMod val="85000"/>
                  </a:schemeClr>
                </a:solidFill>
                <a:latin typeface="Calibri" pitchFamily="34" charset="0"/>
                <a:cs typeface="Calibri" pitchFamily="34" charset="0"/>
              </a:rPr>
              <a:t>TH</a:t>
            </a:r>
            <a:r>
              <a:rPr lang="en-US" i="1" dirty="0">
                <a:solidFill>
                  <a:schemeClr val="bg1">
                    <a:lumMod val="85000"/>
                  </a:schemeClr>
                </a:solidFill>
                <a:latin typeface="Calibri" pitchFamily="34" charset="0"/>
                <a:cs typeface="Calibri" pitchFamily="34" charset="0"/>
              </a:rPr>
              <a:t> FLOOR</a:t>
            </a:r>
          </a:p>
          <a:p>
            <a:pPr lvl="2" algn="ctr">
              <a:buNone/>
            </a:pPr>
            <a:r>
              <a:rPr lang="en-US" i="1" dirty="0">
                <a:solidFill>
                  <a:schemeClr val="bg1">
                    <a:lumMod val="85000"/>
                  </a:schemeClr>
                </a:solidFill>
                <a:latin typeface="Calibri" pitchFamily="34" charset="0"/>
                <a:cs typeface="Calibri" pitchFamily="34" charset="0"/>
              </a:rPr>
              <a:t>PASADENA, CA 91106</a:t>
            </a:r>
          </a:p>
          <a:p>
            <a:pPr lvl="2" algn="ctr">
              <a:buNone/>
            </a:pPr>
            <a:endParaRPr lang="en-US" dirty="0">
              <a:solidFill>
                <a:schemeClr val="bg1">
                  <a:lumMod val="85000"/>
                </a:schemeClr>
              </a:solidFill>
              <a:latin typeface="Calibri" pitchFamily="34" charset="0"/>
              <a:cs typeface="Calibri" pitchFamily="34" charset="0"/>
            </a:endParaRPr>
          </a:p>
          <a:p>
            <a:pPr lvl="2" algn="ctr">
              <a:buNone/>
            </a:pPr>
            <a:r>
              <a:rPr lang="en-US" dirty="0">
                <a:solidFill>
                  <a:schemeClr val="bg1">
                    <a:lumMod val="85000"/>
                  </a:schemeClr>
                </a:solidFill>
                <a:latin typeface="Calibri" pitchFamily="34" charset="0"/>
                <a:cs typeface="Calibri" pitchFamily="34" charset="0"/>
              </a:rPr>
              <a:t>Additional Offices located in Silicon Valley and Silicon Alley. </a:t>
            </a:r>
          </a:p>
          <a:p>
            <a:pPr lvl="2" algn="ctr">
              <a:buNone/>
            </a:pPr>
            <a:endParaRPr lang="en-US" dirty="0">
              <a:latin typeface="Calibri" pitchFamily="34" charset="0"/>
              <a:cs typeface="Calibri" pitchFamily="34" charset="0"/>
            </a:endParaRPr>
          </a:p>
          <a:p>
            <a:pPr lvl="2" algn="ctr">
              <a:buNone/>
            </a:pPr>
            <a:r>
              <a:rPr lang="en-US" sz="2000" b="1" i="1" dirty="0" err="1">
                <a:latin typeface="Calibri" pitchFamily="34" charset="0"/>
                <a:cs typeface="Calibri" pitchFamily="34" charset="0"/>
              </a:rPr>
              <a:t>www.Panther-Chase.com</a:t>
            </a:r>
            <a:endParaRPr lang="en-US" sz="2000" b="1" i="1" dirty="0">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234510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6832A-1323-ED4D-903C-D910194B2F6C}"/>
              </a:ext>
            </a:extLst>
          </p:cNvPr>
          <p:cNvSpPr>
            <a:spLocks noGrp="1"/>
          </p:cNvSpPr>
          <p:nvPr>
            <p:ph type="title"/>
          </p:nvPr>
        </p:nvSpPr>
        <p:spPr/>
        <p:txBody>
          <a:bodyPr/>
          <a:lstStyle/>
          <a:p>
            <a:pPr algn="ctr"/>
            <a:r>
              <a:rPr lang="en-US" dirty="0"/>
              <a:t>About </a:t>
            </a:r>
            <a:r>
              <a:rPr lang="en-US" dirty="0">
                <a:solidFill>
                  <a:srgbClr val="072FFF"/>
                </a:solidFill>
              </a:rPr>
              <a:t>panther, chase, &amp; associates</a:t>
            </a:r>
          </a:p>
        </p:txBody>
      </p:sp>
      <p:sp>
        <p:nvSpPr>
          <p:cNvPr id="3" name="Content Placeholder 2">
            <a:extLst>
              <a:ext uri="{FF2B5EF4-FFF2-40B4-BE49-F238E27FC236}">
                <a16:creationId xmlns:a16="http://schemas.microsoft.com/office/drawing/2014/main" id="{1591587D-88CC-CE44-A4FE-FA37F365B73F}"/>
              </a:ext>
            </a:extLst>
          </p:cNvPr>
          <p:cNvSpPr>
            <a:spLocks noGrp="1"/>
          </p:cNvSpPr>
          <p:nvPr>
            <p:ph idx="1"/>
          </p:nvPr>
        </p:nvSpPr>
        <p:spPr>
          <a:xfrm>
            <a:off x="1141412" y="1719470"/>
            <a:ext cx="9905999" cy="4071731"/>
          </a:xfrm>
        </p:spPr>
        <p:txBody>
          <a:bodyPr>
            <a:normAutofit fontScale="92500" lnSpcReduction="10000"/>
          </a:bodyPr>
          <a:lstStyle/>
          <a:p>
            <a:r>
              <a:rPr lang="en-US" dirty="0"/>
              <a:t>Panther, Chase, &amp; Associates was created with the key idea that collecting money can be done better, faster, &amp; more efficiently. Since the mid-90’s, the company's founders had worked for some of the largest agencies in the country. They realized that there were certain industries that showed great promise, but their accounts were not being collected with as much success. This gap was due to the collectors not understanding this more sophisticated paper. The conventional methods of collecting debt in all of the other industries were not as effective when dealing with Software, Internet, &amp; Tech. Panther, Chase, &amp; Associates found the key to this problem by taking the time to find &amp; hire seasoned collectors with backgrounds within those industries, then trained them how to become great collectors. This is the key to our 85.3% success rate.</a:t>
            </a:r>
          </a:p>
        </p:txBody>
      </p:sp>
      <p:pic>
        <p:nvPicPr>
          <p:cNvPr id="5" name="Picture 4">
            <a:extLst>
              <a:ext uri="{FF2B5EF4-FFF2-40B4-BE49-F238E27FC236}">
                <a16:creationId xmlns:a16="http://schemas.microsoft.com/office/drawing/2014/main" id="{107E7E4F-F9BC-D048-AED9-04BE5BF009D0}"/>
              </a:ext>
            </a:extLst>
          </p:cNvPr>
          <p:cNvPicPr>
            <a:picLocks noChangeAspect="1"/>
          </p:cNvPicPr>
          <p:nvPr/>
        </p:nvPicPr>
        <p:blipFill>
          <a:blip r:embed="rId2"/>
          <a:stretch>
            <a:fillRect/>
          </a:stretch>
        </p:blipFill>
        <p:spPr>
          <a:xfrm>
            <a:off x="9919172" y="5326343"/>
            <a:ext cx="1918602" cy="1531657"/>
          </a:xfrm>
          <a:prstGeom prst="rect">
            <a:avLst/>
          </a:prstGeom>
        </p:spPr>
      </p:pic>
    </p:spTree>
    <p:extLst>
      <p:ext uri="{BB962C8B-B14F-4D97-AF65-F5344CB8AC3E}">
        <p14:creationId xmlns:p14="http://schemas.microsoft.com/office/powerpoint/2010/main" val="2736635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1A391-8056-8345-A675-94EAC07B1A7F}"/>
              </a:ext>
            </a:extLst>
          </p:cNvPr>
          <p:cNvSpPr>
            <a:spLocks noGrp="1"/>
          </p:cNvSpPr>
          <p:nvPr>
            <p:ph type="title"/>
          </p:nvPr>
        </p:nvSpPr>
        <p:spPr/>
        <p:txBody>
          <a:bodyPr>
            <a:normAutofit fontScale="90000"/>
          </a:bodyPr>
          <a:lstStyle/>
          <a:p>
            <a:pPr algn="ctr"/>
            <a:r>
              <a:rPr lang="en-US" dirty="0"/>
              <a:t>#1 BENEFIT OF USING PANTHER, CHASE, &amp; ASSOCIATES</a:t>
            </a:r>
            <a:br>
              <a:rPr lang="en-US" dirty="0"/>
            </a:br>
            <a:r>
              <a:rPr lang="en-US" sz="3100" dirty="0">
                <a:solidFill>
                  <a:srgbClr val="072FFF"/>
                </a:solidFill>
              </a:rPr>
              <a:t>specialization &amp; success rate</a:t>
            </a:r>
          </a:p>
        </p:txBody>
      </p:sp>
      <p:sp>
        <p:nvSpPr>
          <p:cNvPr id="3" name="Content Placeholder 2">
            <a:extLst>
              <a:ext uri="{FF2B5EF4-FFF2-40B4-BE49-F238E27FC236}">
                <a16:creationId xmlns:a16="http://schemas.microsoft.com/office/drawing/2014/main" id="{A8454D6B-C60C-1E4E-B325-5FBA9159D8DC}"/>
              </a:ext>
            </a:extLst>
          </p:cNvPr>
          <p:cNvSpPr>
            <a:spLocks noGrp="1"/>
          </p:cNvSpPr>
          <p:nvPr>
            <p:ph idx="1"/>
          </p:nvPr>
        </p:nvSpPr>
        <p:spPr>
          <a:xfrm>
            <a:off x="1141412" y="1952368"/>
            <a:ext cx="9905999" cy="3838833"/>
          </a:xfrm>
        </p:spPr>
        <p:txBody>
          <a:bodyPr>
            <a:normAutofit/>
          </a:bodyPr>
          <a:lstStyle/>
          <a:p>
            <a:r>
              <a:rPr lang="en-US" u="sng" dirty="0"/>
              <a:t>Panther, Chase, &amp; Associates specializes primarily in the SOFTWARE, INTERNET, and TECHNOLOGY industries.</a:t>
            </a:r>
            <a:r>
              <a:rPr lang="en-US" dirty="0"/>
              <a:t> Let’s face it, collecting in your industry is different than most industries. The invoice balances tend to be larger and with larger balances come more disputes. It takes a more sophisticated collector to collect on your more sophisticated paper. </a:t>
            </a:r>
          </a:p>
          <a:p>
            <a:r>
              <a:rPr lang="en-US" dirty="0"/>
              <a:t>Our specialization and experience in these industries has yielded an 85.3% success rate on large viable claims. </a:t>
            </a:r>
          </a:p>
        </p:txBody>
      </p:sp>
      <p:pic>
        <p:nvPicPr>
          <p:cNvPr id="7" name="Picture 6">
            <a:extLst>
              <a:ext uri="{FF2B5EF4-FFF2-40B4-BE49-F238E27FC236}">
                <a16:creationId xmlns:a16="http://schemas.microsoft.com/office/drawing/2014/main" id="{17FF956D-7C4D-284D-987C-30E22D4F463E}"/>
              </a:ext>
            </a:extLst>
          </p:cNvPr>
          <p:cNvPicPr>
            <a:picLocks noChangeAspect="1"/>
          </p:cNvPicPr>
          <p:nvPr/>
        </p:nvPicPr>
        <p:blipFill>
          <a:blip r:embed="rId2"/>
          <a:stretch>
            <a:fillRect/>
          </a:stretch>
        </p:blipFill>
        <p:spPr>
          <a:xfrm>
            <a:off x="8032407" y="4760913"/>
            <a:ext cx="2680901" cy="2015871"/>
          </a:xfrm>
          <a:prstGeom prst="rect">
            <a:avLst/>
          </a:prstGeom>
        </p:spPr>
      </p:pic>
    </p:spTree>
    <p:extLst>
      <p:ext uri="{BB962C8B-B14F-4D97-AF65-F5344CB8AC3E}">
        <p14:creationId xmlns:p14="http://schemas.microsoft.com/office/powerpoint/2010/main" val="2864525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B525-C133-5D45-B0CD-9E11D0282905}"/>
              </a:ext>
            </a:extLst>
          </p:cNvPr>
          <p:cNvSpPr>
            <a:spLocks noGrp="1"/>
          </p:cNvSpPr>
          <p:nvPr>
            <p:ph type="title"/>
          </p:nvPr>
        </p:nvSpPr>
        <p:spPr/>
        <p:txBody>
          <a:bodyPr>
            <a:normAutofit fontScale="90000"/>
          </a:bodyPr>
          <a:lstStyle/>
          <a:p>
            <a:pPr algn="ctr"/>
            <a:r>
              <a:rPr lang="en-US" dirty="0"/>
              <a:t>#2 benefit of using panther, chase, &amp; assoc.</a:t>
            </a:r>
            <a:br>
              <a:rPr lang="en-US" dirty="0"/>
            </a:br>
            <a:r>
              <a:rPr lang="en-US" sz="3100" dirty="0">
                <a:solidFill>
                  <a:srgbClr val="072FFF"/>
                </a:solidFill>
              </a:rPr>
              <a:t>face 2 face capabilities</a:t>
            </a:r>
            <a:br>
              <a:rPr lang="en-US" dirty="0"/>
            </a:br>
            <a:endParaRPr lang="en-US" dirty="0"/>
          </a:p>
        </p:txBody>
      </p:sp>
      <p:sp>
        <p:nvSpPr>
          <p:cNvPr id="3" name="Content Placeholder 2">
            <a:extLst>
              <a:ext uri="{FF2B5EF4-FFF2-40B4-BE49-F238E27FC236}">
                <a16:creationId xmlns:a16="http://schemas.microsoft.com/office/drawing/2014/main" id="{6DB08551-1D5B-1544-965D-A30225595829}"/>
              </a:ext>
            </a:extLst>
          </p:cNvPr>
          <p:cNvSpPr>
            <a:spLocks noGrp="1"/>
          </p:cNvSpPr>
          <p:nvPr>
            <p:ph idx="1"/>
          </p:nvPr>
        </p:nvSpPr>
        <p:spPr>
          <a:xfrm>
            <a:off x="1141412" y="1658143"/>
            <a:ext cx="9905999" cy="3541714"/>
          </a:xfrm>
        </p:spPr>
        <p:txBody>
          <a:bodyPr>
            <a:normAutofit fontScale="92500" lnSpcReduction="20000"/>
          </a:bodyPr>
          <a:lstStyle/>
          <a:p>
            <a:r>
              <a:rPr lang="en-US" dirty="0"/>
              <a:t>PCA utilizes a nationwide network of 15,000 private investigators that can go out on site and talk to debtors at their office when demand letters and phone calls are not effective. </a:t>
            </a:r>
          </a:p>
          <a:p>
            <a:r>
              <a:rPr lang="en-US" dirty="0"/>
              <a:t>While other agencies are sending the same legal demand letters and getting screened out by voice mail repeatedly, we are talking to a decision maker at the debtor’s company face to face.  </a:t>
            </a:r>
          </a:p>
          <a:p>
            <a:r>
              <a:rPr lang="en-US" dirty="0"/>
              <a:t>Why pay your current agency to duplicate your in-house efforts and leave money on the table. With this method, we are able to collect a higher percentage of accounts and return more money to our clients’ bottom line. </a:t>
            </a:r>
          </a:p>
        </p:txBody>
      </p:sp>
      <p:pic>
        <p:nvPicPr>
          <p:cNvPr id="9" name="Picture 8">
            <a:extLst>
              <a:ext uri="{FF2B5EF4-FFF2-40B4-BE49-F238E27FC236}">
                <a16:creationId xmlns:a16="http://schemas.microsoft.com/office/drawing/2014/main" id="{0E28DB59-798E-B441-B404-9D34467B6464}"/>
              </a:ext>
            </a:extLst>
          </p:cNvPr>
          <p:cNvPicPr>
            <a:picLocks noChangeAspect="1"/>
          </p:cNvPicPr>
          <p:nvPr/>
        </p:nvPicPr>
        <p:blipFill>
          <a:blip r:embed="rId2"/>
          <a:stretch>
            <a:fillRect/>
          </a:stretch>
        </p:blipFill>
        <p:spPr>
          <a:xfrm>
            <a:off x="9156357" y="4697627"/>
            <a:ext cx="2088291" cy="2088291"/>
          </a:xfrm>
          <a:prstGeom prst="rect">
            <a:avLst/>
          </a:prstGeom>
        </p:spPr>
      </p:pic>
    </p:spTree>
    <p:extLst>
      <p:ext uri="{BB962C8B-B14F-4D97-AF65-F5344CB8AC3E}">
        <p14:creationId xmlns:p14="http://schemas.microsoft.com/office/powerpoint/2010/main" val="2928234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F84BC-DE41-584F-AE8E-5A7B4AFF31FC}"/>
              </a:ext>
            </a:extLst>
          </p:cNvPr>
          <p:cNvSpPr>
            <a:spLocks noGrp="1"/>
          </p:cNvSpPr>
          <p:nvPr>
            <p:ph type="title"/>
          </p:nvPr>
        </p:nvSpPr>
        <p:spPr/>
        <p:txBody>
          <a:bodyPr/>
          <a:lstStyle/>
          <a:p>
            <a:pPr algn="ctr"/>
            <a:r>
              <a:rPr lang="en-US" dirty="0"/>
              <a:t>#3 benefit of using panther, chase, &amp; assoc. </a:t>
            </a:r>
            <a:br>
              <a:rPr lang="en-US" dirty="0"/>
            </a:br>
            <a:r>
              <a:rPr lang="en-US" sz="2800" dirty="0">
                <a:solidFill>
                  <a:srgbClr val="072FFF"/>
                </a:solidFill>
              </a:rPr>
              <a:t>Extensive background investigations</a:t>
            </a:r>
          </a:p>
        </p:txBody>
      </p:sp>
      <p:sp>
        <p:nvSpPr>
          <p:cNvPr id="3" name="Content Placeholder 2">
            <a:extLst>
              <a:ext uri="{FF2B5EF4-FFF2-40B4-BE49-F238E27FC236}">
                <a16:creationId xmlns:a16="http://schemas.microsoft.com/office/drawing/2014/main" id="{61AE6D7C-D899-FC4B-BF4C-8148FAE183F8}"/>
              </a:ext>
            </a:extLst>
          </p:cNvPr>
          <p:cNvSpPr>
            <a:spLocks noGrp="1"/>
          </p:cNvSpPr>
          <p:nvPr>
            <p:ph idx="1"/>
          </p:nvPr>
        </p:nvSpPr>
        <p:spPr/>
        <p:txBody>
          <a:bodyPr>
            <a:normAutofit fontScale="92500" lnSpcReduction="10000"/>
          </a:bodyPr>
          <a:lstStyle/>
          <a:p>
            <a:r>
              <a:rPr lang="en-US" dirty="0"/>
              <a:t>In order to collect the debt, we start by gaining an in-depth understanding of the company. Most agencies just call the debtor blindly. </a:t>
            </a:r>
          </a:p>
          <a:p>
            <a:r>
              <a:rPr lang="en-US" dirty="0"/>
              <a:t>We find out their annual revenues, how long they have been in business, &amp; how the business is currently performing. </a:t>
            </a:r>
          </a:p>
          <a:p>
            <a:r>
              <a:rPr lang="en-US" dirty="0"/>
              <a:t>We will also investigate the principals of the company and their backgrounds.</a:t>
            </a:r>
          </a:p>
          <a:p>
            <a:r>
              <a:rPr lang="en-US" dirty="0"/>
              <a:t> We conduct asset searches, court searches, and news articles searches, as well as find out who else has granted them credit. Our collectors then create a strategy to collect the debt using informational &amp; legal leverage. </a:t>
            </a:r>
          </a:p>
        </p:txBody>
      </p:sp>
      <p:pic>
        <p:nvPicPr>
          <p:cNvPr id="5" name="Picture 4">
            <a:extLst>
              <a:ext uri="{FF2B5EF4-FFF2-40B4-BE49-F238E27FC236}">
                <a16:creationId xmlns:a16="http://schemas.microsoft.com/office/drawing/2014/main" id="{D38FCB43-1928-6C42-B3F5-ED1F5402921E}"/>
              </a:ext>
            </a:extLst>
          </p:cNvPr>
          <p:cNvPicPr>
            <a:picLocks noChangeAspect="1"/>
          </p:cNvPicPr>
          <p:nvPr/>
        </p:nvPicPr>
        <p:blipFill>
          <a:blip r:embed="rId2"/>
          <a:stretch>
            <a:fillRect/>
          </a:stretch>
        </p:blipFill>
        <p:spPr>
          <a:xfrm>
            <a:off x="9014791" y="5345628"/>
            <a:ext cx="2276867" cy="1512372"/>
          </a:xfrm>
          <a:prstGeom prst="rect">
            <a:avLst/>
          </a:prstGeom>
        </p:spPr>
      </p:pic>
    </p:spTree>
    <p:extLst>
      <p:ext uri="{BB962C8B-B14F-4D97-AF65-F5344CB8AC3E}">
        <p14:creationId xmlns:p14="http://schemas.microsoft.com/office/powerpoint/2010/main" val="1768453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FD73-51F5-E04E-9D9A-3C814CFEF632}"/>
              </a:ext>
            </a:extLst>
          </p:cNvPr>
          <p:cNvSpPr>
            <a:spLocks noGrp="1"/>
          </p:cNvSpPr>
          <p:nvPr>
            <p:ph type="title"/>
          </p:nvPr>
        </p:nvSpPr>
        <p:spPr/>
        <p:txBody>
          <a:bodyPr>
            <a:normAutofit fontScale="90000"/>
          </a:bodyPr>
          <a:lstStyle/>
          <a:p>
            <a:pPr algn="ctr"/>
            <a:r>
              <a:rPr lang="en-US" dirty="0"/>
              <a:t>#4 benefit of using panther, chase, &amp; assoc.</a:t>
            </a:r>
            <a:br>
              <a:rPr lang="en-US" dirty="0"/>
            </a:br>
            <a:r>
              <a:rPr lang="en-US" sz="3100" dirty="0">
                <a:solidFill>
                  <a:srgbClr val="072FFF"/>
                </a:solidFill>
              </a:rPr>
              <a:t>experienced, well educated, &amp; compliant b2b collectors</a:t>
            </a:r>
            <a:br>
              <a:rPr lang="en-US" dirty="0"/>
            </a:br>
            <a:endParaRPr lang="en-US" dirty="0"/>
          </a:p>
        </p:txBody>
      </p:sp>
      <p:sp>
        <p:nvSpPr>
          <p:cNvPr id="3" name="Content Placeholder 2">
            <a:extLst>
              <a:ext uri="{FF2B5EF4-FFF2-40B4-BE49-F238E27FC236}">
                <a16:creationId xmlns:a16="http://schemas.microsoft.com/office/drawing/2014/main" id="{7EF68008-0C43-214D-A28B-B4322EC91F3A}"/>
              </a:ext>
            </a:extLst>
          </p:cNvPr>
          <p:cNvSpPr>
            <a:spLocks noGrp="1"/>
          </p:cNvSpPr>
          <p:nvPr>
            <p:ph idx="1"/>
          </p:nvPr>
        </p:nvSpPr>
        <p:spPr>
          <a:xfrm>
            <a:off x="1141412" y="1808922"/>
            <a:ext cx="9905999" cy="3982279"/>
          </a:xfrm>
        </p:spPr>
        <p:txBody>
          <a:bodyPr>
            <a:normAutofit fontScale="85000" lnSpcReduction="20000"/>
          </a:bodyPr>
          <a:lstStyle/>
          <a:p>
            <a:r>
              <a:rPr lang="en-US" dirty="0"/>
              <a:t>Not only do our collectors come from the industries they collect on &amp; have expertise in your type of debt, but PCA has an in house training &amp; certification program that ensures they are kept up to date on all of the newest Federal laws having to do with B2B debt recovery. This gives our clients peace of mind that our collection methods remain professional and ethical. </a:t>
            </a:r>
          </a:p>
          <a:p>
            <a:r>
              <a:rPr lang="en-US" dirty="0"/>
              <a:t>Most of our collectors have advanced degrees and at least 10 years of experience in the industry. </a:t>
            </a:r>
          </a:p>
          <a:p>
            <a:r>
              <a:rPr lang="en-US" dirty="0"/>
              <a:t>We understand that your reputation is just as important as collecting your money. Our collectors are constantly being coached on how they can improve their efficiency and effectiveness. In our business you are either improving or going backwards each day. </a:t>
            </a:r>
          </a:p>
          <a:p>
            <a:r>
              <a:rPr lang="en-US" dirty="0"/>
              <a:t>We maintain a very high standard with weekly, monthly, &amp; quarterly reviews. We always keep an eye out for our clients' best interests. </a:t>
            </a:r>
          </a:p>
        </p:txBody>
      </p:sp>
      <p:pic>
        <p:nvPicPr>
          <p:cNvPr id="5" name="Picture 4">
            <a:extLst>
              <a:ext uri="{FF2B5EF4-FFF2-40B4-BE49-F238E27FC236}">
                <a16:creationId xmlns:a16="http://schemas.microsoft.com/office/drawing/2014/main" id="{2C322B5A-3939-2D42-BE94-743FBF9BD14A}"/>
              </a:ext>
            </a:extLst>
          </p:cNvPr>
          <p:cNvPicPr>
            <a:picLocks noChangeAspect="1"/>
          </p:cNvPicPr>
          <p:nvPr/>
        </p:nvPicPr>
        <p:blipFill>
          <a:blip r:embed="rId2"/>
          <a:stretch>
            <a:fillRect/>
          </a:stretch>
        </p:blipFill>
        <p:spPr>
          <a:xfrm>
            <a:off x="8836239" y="5319518"/>
            <a:ext cx="2482551" cy="1538482"/>
          </a:xfrm>
          <a:prstGeom prst="rect">
            <a:avLst/>
          </a:prstGeom>
        </p:spPr>
      </p:pic>
    </p:spTree>
    <p:extLst>
      <p:ext uri="{BB962C8B-B14F-4D97-AF65-F5344CB8AC3E}">
        <p14:creationId xmlns:p14="http://schemas.microsoft.com/office/powerpoint/2010/main" val="3067486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8CD2B-1F89-A447-AB8E-4D8FB383EA56}"/>
              </a:ext>
            </a:extLst>
          </p:cNvPr>
          <p:cNvSpPr>
            <a:spLocks noGrp="1"/>
          </p:cNvSpPr>
          <p:nvPr>
            <p:ph type="title"/>
          </p:nvPr>
        </p:nvSpPr>
        <p:spPr/>
        <p:txBody>
          <a:bodyPr/>
          <a:lstStyle/>
          <a:p>
            <a:pPr algn="ctr"/>
            <a:r>
              <a:rPr lang="en-US" dirty="0"/>
              <a:t>Creating a culture of </a:t>
            </a:r>
            <a:r>
              <a:rPr lang="en-US" dirty="0">
                <a:solidFill>
                  <a:srgbClr val="072FFF"/>
                </a:solidFill>
              </a:rPr>
              <a:t>continuous improvement</a:t>
            </a:r>
          </a:p>
        </p:txBody>
      </p:sp>
      <p:sp>
        <p:nvSpPr>
          <p:cNvPr id="3" name="Content Placeholder 2">
            <a:extLst>
              <a:ext uri="{FF2B5EF4-FFF2-40B4-BE49-F238E27FC236}">
                <a16:creationId xmlns:a16="http://schemas.microsoft.com/office/drawing/2014/main" id="{5B848976-F936-2F4B-9684-3BBEA71BD7A7}"/>
              </a:ext>
            </a:extLst>
          </p:cNvPr>
          <p:cNvSpPr>
            <a:spLocks noGrp="1"/>
          </p:cNvSpPr>
          <p:nvPr>
            <p:ph idx="1"/>
          </p:nvPr>
        </p:nvSpPr>
        <p:spPr>
          <a:xfrm>
            <a:off x="1141412" y="1828801"/>
            <a:ext cx="9905999" cy="4114799"/>
          </a:xfrm>
        </p:spPr>
        <p:txBody>
          <a:bodyPr>
            <a:normAutofit fontScale="92500" lnSpcReduction="20000"/>
          </a:bodyPr>
          <a:lstStyle/>
          <a:p>
            <a:r>
              <a:rPr lang="en-US" dirty="0"/>
              <a:t>PCA instills in each team the Japanese business philosophy of Kaizen. By definition, Kaizen means change (kai) for the better (</a:t>
            </a:r>
            <a:r>
              <a:rPr lang="en-US" dirty="0" err="1"/>
              <a:t>zen</a:t>
            </a:r>
            <a:r>
              <a:rPr lang="en-US" dirty="0"/>
              <a:t>). The main idea of the philosophy is continuous improvement – there’s potential for improvement in just about everything.</a:t>
            </a:r>
          </a:p>
          <a:p>
            <a:r>
              <a:rPr lang="en-US" b="1" dirty="0"/>
              <a:t>Philosophy</a:t>
            </a:r>
            <a:r>
              <a:rPr lang="en-US" dirty="0"/>
              <a:t> – The main idea behind Kaizen is that improvement should be everyone’s responsibility, whether they’re the C-suite or front line employees. Helping improve the organization should be both encouraged and rewarded.</a:t>
            </a:r>
          </a:p>
          <a:p>
            <a:r>
              <a:rPr lang="en-US" dirty="0"/>
              <a:t>Through this culture of C.A.N.I. or constant and never-ending improvement, we are able to maintain a high level of standards that most collection agencies could only dream of. Competition and bench marks keep our team collecting at a high rate. All of our employees work with the notion that they can always improve in some areas. This yields extraordinary results for our clients. </a:t>
            </a:r>
          </a:p>
          <a:p>
            <a:endParaRPr lang="en-US" dirty="0"/>
          </a:p>
          <a:p>
            <a:endParaRPr lang="en-US" dirty="0"/>
          </a:p>
        </p:txBody>
      </p:sp>
      <p:pic>
        <p:nvPicPr>
          <p:cNvPr id="7" name="Picture 6">
            <a:extLst>
              <a:ext uri="{FF2B5EF4-FFF2-40B4-BE49-F238E27FC236}">
                <a16:creationId xmlns:a16="http://schemas.microsoft.com/office/drawing/2014/main" id="{CDCC5991-EC9D-B247-B17D-28E4F652AAF3}"/>
              </a:ext>
            </a:extLst>
          </p:cNvPr>
          <p:cNvPicPr>
            <a:picLocks noChangeAspect="1"/>
          </p:cNvPicPr>
          <p:nvPr/>
        </p:nvPicPr>
        <p:blipFill>
          <a:blip r:embed="rId2"/>
          <a:stretch>
            <a:fillRect/>
          </a:stretch>
        </p:blipFill>
        <p:spPr>
          <a:xfrm>
            <a:off x="9849677" y="5478359"/>
            <a:ext cx="2342323" cy="1379640"/>
          </a:xfrm>
          <a:prstGeom prst="rect">
            <a:avLst/>
          </a:prstGeom>
        </p:spPr>
      </p:pic>
    </p:spTree>
    <p:extLst>
      <p:ext uri="{BB962C8B-B14F-4D97-AF65-F5344CB8AC3E}">
        <p14:creationId xmlns:p14="http://schemas.microsoft.com/office/powerpoint/2010/main" val="268207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3E2CD-3160-9443-8368-7934D64E36B1}"/>
              </a:ext>
            </a:extLst>
          </p:cNvPr>
          <p:cNvSpPr>
            <a:spLocks noGrp="1"/>
          </p:cNvSpPr>
          <p:nvPr>
            <p:ph type="title"/>
          </p:nvPr>
        </p:nvSpPr>
        <p:spPr/>
        <p:txBody>
          <a:bodyPr/>
          <a:lstStyle/>
          <a:p>
            <a:r>
              <a:rPr lang="en-US" dirty="0">
                <a:solidFill>
                  <a:srgbClr val="072FFF"/>
                </a:solidFill>
              </a:rPr>
              <a:t>Varying degrees of collection approaches</a:t>
            </a:r>
          </a:p>
        </p:txBody>
      </p:sp>
      <p:sp>
        <p:nvSpPr>
          <p:cNvPr id="3" name="Content Placeholder 2">
            <a:extLst>
              <a:ext uri="{FF2B5EF4-FFF2-40B4-BE49-F238E27FC236}">
                <a16:creationId xmlns:a16="http://schemas.microsoft.com/office/drawing/2014/main" id="{265793A5-7A3A-F643-A068-8F480A1588B3}"/>
              </a:ext>
            </a:extLst>
          </p:cNvPr>
          <p:cNvSpPr>
            <a:spLocks noGrp="1"/>
          </p:cNvSpPr>
          <p:nvPr>
            <p:ph idx="1"/>
          </p:nvPr>
        </p:nvSpPr>
        <p:spPr/>
        <p:txBody>
          <a:bodyPr>
            <a:normAutofit fontScale="77500" lnSpcReduction="20000"/>
          </a:bodyPr>
          <a:lstStyle/>
          <a:p>
            <a:r>
              <a:rPr lang="en-US" dirty="0"/>
              <a:t>In this day and age, client retention can be just as important as collecting your money. In addition to our hardcore collections for debtors who are refusing to pay, PCA offers a gentler approach for receivables that have simply grown quicker than a company's in house staff can keep up. </a:t>
            </a:r>
          </a:p>
          <a:p>
            <a:r>
              <a:rPr lang="en-US" dirty="0"/>
              <a:t>PCA has done dozens of multi-million dollar clean-ups for companies who did not have the manpower or resources to get it done quickly themselves. Many of our clients want to liquidate their past due receivables quickly without losing clients. </a:t>
            </a:r>
          </a:p>
          <a:p>
            <a:r>
              <a:rPr lang="en-US" dirty="0"/>
              <a:t>With our soft audit approach, the client is unaware they have been placed with a collections agency. Our collectors inform them they are just auditing some past due accounts in an effort to clean up your receivables. With this method the most important component is that the client relationship stays intact while still getting the money in. </a:t>
            </a:r>
          </a:p>
        </p:txBody>
      </p:sp>
    </p:spTree>
    <p:extLst>
      <p:ext uri="{BB962C8B-B14F-4D97-AF65-F5344CB8AC3E}">
        <p14:creationId xmlns:p14="http://schemas.microsoft.com/office/powerpoint/2010/main" val="765439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72A9-54E8-0148-B051-192A622B9EBE}"/>
              </a:ext>
            </a:extLst>
          </p:cNvPr>
          <p:cNvSpPr>
            <a:spLocks noGrp="1"/>
          </p:cNvSpPr>
          <p:nvPr>
            <p:ph type="title"/>
          </p:nvPr>
        </p:nvSpPr>
        <p:spPr/>
        <p:txBody>
          <a:bodyPr/>
          <a:lstStyle/>
          <a:p>
            <a:pPr algn="ctr"/>
            <a:r>
              <a:rPr lang="en-US" dirty="0">
                <a:solidFill>
                  <a:srgbClr val="072FFF"/>
                </a:solidFill>
              </a:rPr>
              <a:t>B2b collection claim sizes</a:t>
            </a:r>
          </a:p>
        </p:txBody>
      </p:sp>
      <p:sp>
        <p:nvSpPr>
          <p:cNvPr id="3" name="Content Placeholder 2">
            <a:extLst>
              <a:ext uri="{FF2B5EF4-FFF2-40B4-BE49-F238E27FC236}">
                <a16:creationId xmlns:a16="http://schemas.microsoft.com/office/drawing/2014/main" id="{60D78C8C-0A83-BA47-8FDE-E7D541EC9E66}"/>
              </a:ext>
            </a:extLst>
          </p:cNvPr>
          <p:cNvSpPr>
            <a:spLocks noGrp="1"/>
          </p:cNvSpPr>
          <p:nvPr>
            <p:ph idx="1"/>
          </p:nvPr>
        </p:nvSpPr>
        <p:spPr/>
        <p:txBody>
          <a:bodyPr>
            <a:normAutofit fontScale="92500"/>
          </a:bodyPr>
          <a:lstStyle/>
          <a:p>
            <a:r>
              <a:rPr lang="en-US" dirty="0"/>
              <a:t>We handle claim sizes from $1,000 to $1,000,000. While our commercial collection agency takes claims of all sizes (average claim size must be $5,000 or more), we are recognized experts on large claims. When you are owed $25,000, $50,000, $200,000 or over $1 million, it typically is not a basic collection matter. And the amount owed to you is much more important to you than a smaller claim.</a:t>
            </a:r>
          </a:p>
          <a:p>
            <a:r>
              <a:rPr lang="en-US" dirty="0"/>
              <a:t>We are the recognized experts in large balance claims for software, internet, and tech related companies. Our collectors have collected millions of dollars over their careers and have the experience and expertise to collect your larger claims.​​ </a:t>
            </a:r>
          </a:p>
        </p:txBody>
      </p:sp>
      <p:pic>
        <p:nvPicPr>
          <p:cNvPr id="5" name="Picture 4">
            <a:extLst>
              <a:ext uri="{FF2B5EF4-FFF2-40B4-BE49-F238E27FC236}">
                <a16:creationId xmlns:a16="http://schemas.microsoft.com/office/drawing/2014/main" id="{F4F080F0-DED9-234A-958A-67DBF5813C6A}"/>
              </a:ext>
            </a:extLst>
          </p:cNvPr>
          <p:cNvPicPr>
            <a:picLocks noChangeAspect="1"/>
          </p:cNvPicPr>
          <p:nvPr/>
        </p:nvPicPr>
        <p:blipFill>
          <a:blip r:embed="rId2"/>
          <a:stretch>
            <a:fillRect/>
          </a:stretch>
        </p:blipFill>
        <p:spPr>
          <a:xfrm>
            <a:off x="10059225" y="5297792"/>
            <a:ext cx="1768757" cy="1478570"/>
          </a:xfrm>
          <a:prstGeom prst="rect">
            <a:avLst/>
          </a:prstGeom>
        </p:spPr>
      </p:pic>
    </p:spTree>
    <p:extLst>
      <p:ext uri="{BB962C8B-B14F-4D97-AF65-F5344CB8AC3E}">
        <p14:creationId xmlns:p14="http://schemas.microsoft.com/office/powerpoint/2010/main" val="38662632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{BF1D28EA-4F7F-9F46-B874-712BCE97EDA8}tf10001076</Template>
  <TotalTime>1327</TotalTime>
  <Words>1768</Words>
  <Application>Microsoft Macintosh PowerPoint</Application>
  <PresentationFormat>Widescreen</PresentationFormat>
  <Paragraphs>72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(headings)</vt:lpstr>
      <vt:lpstr>Space Age</vt:lpstr>
      <vt:lpstr>Tw Cen MT</vt:lpstr>
      <vt:lpstr>Circuit</vt:lpstr>
      <vt:lpstr>PowerPoint Presentation</vt:lpstr>
      <vt:lpstr>About panther, chase, &amp; associates</vt:lpstr>
      <vt:lpstr>#1 BENEFIT OF USING PANTHER, CHASE, &amp; ASSOCIATES specialization &amp; success rate</vt:lpstr>
      <vt:lpstr>#2 benefit of using panther, chase, &amp; assoc. face 2 face capabilities </vt:lpstr>
      <vt:lpstr>#3 benefit of using panther, chase, &amp; assoc.  Extensive background investigations</vt:lpstr>
      <vt:lpstr>#4 benefit of using panther, chase, &amp; assoc. experienced, well educated, &amp; compliant b2b collectors </vt:lpstr>
      <vt:lpstr>Creating a culture of continuous improvement</vt:lpstr>
      <vt:lpstr>Varying degrees of collection approaches</vt:lpstr>
      <vt:lpstr>B2b collection claim sizes</vt:lpstr>
      <vt:lpstr>Payment plans</vt:lpstr>
      <vt:lpstr>SETTLEMENT AGREEMENTS </vt:lpstr>
      <vt:lpstr>Collection trends what happens when there is a delay in placing accounts</vt:lpstr>
      <vt:lpstr>Panther, chase, &amp; associates delivers results</vt:lpstr>
      <vt:lpstr>Panther, Chase, &amp; Associates delivers meaning to the phrase  “ART &amp; SCIENCE” as it applies to collection strategies </vt:lpstr>
      <vt:lpstr>CONTACT PANTHER, CHASE, &amp; ASSOCIATES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b2b collections</dc:title>
  <dc:creator>Microsoft Office User</dc:creator>
  <cp:lastModifiedBy>Pj Evangelista</cp:lastModifiedBy>
  <cp:revision>23</cp:revision>
  <dcterms:created xsi:type="dcterms:W3CDTF">2019-04-07T22:28:36Z</dcterms:created>
  <dcterms:modified xsi:type="dcterms:W3CDTF">2019-12-02T16:29:28Z</dcterms:modified>
</cp:coreProperties>
</file>